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32245300" cy="43218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2"/>
  </p:normalViewPr>
  <p:slideViewPr>
    <p:cSldViewPr>
      <p:cViewPr>
        <p:scale>
          <a:sx n="40" d="100"/>
          <a:sy n="40" d="100"/>
        </p:scale>
        <p:origin x="3712" y="144"/>
      </p:cViewPr>
      <p:guideLst>
        <p:guide orient="horz" pos="216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7"/>
            <a:ext cx="13972962" cy="2160905"/>
          </a:xfrm>
          <a:prstGeom prst="rect">
            <a:avLst/>
          </a:prstGeom>
        </p:spPr>
        <p:txBody>
          <a:bodyPr vert="horz" lIns="431146" tIns="215573" rIns="431146" bIns="215573" rtlCol="0"/>
          <a:lstStyle>
            <a:lvl1pPr algn="l">
              <a:defRPr sz="5500"/>
            </a:lvl1pPr>
          </a:lstStyle>
          <a:p>
            <a:endParaRPr lang="en-US"/>
          </a:p>
        </p:txBody>
      </p:sp>
      <p:sp>
        <p:nvSpPr>
          <p:cNvPr id="3" name="Date Placeholder 2"/>
          <p:cNvSpPr>
            <a:spLocks noGrp="1"/>
          </p:cNvSpPr>
          <p:nvPr>
            <p:ph type="dt" idx="1"/>
          </p:nvPr>
        </p:nvSpPr>
        <p:spPr>
          <a:xfrm>
            <a:off x="18264882" y="7"/>
            <a:ext cx="13972962" cy="2160905"/>
          </a:xfrm>
          <a:prstGeom prst="rect">
            <a:avLst/>
          </a:prstGeom>
        </p:spPr>
        <p:txBody>
          <a:bodyPr vert="horz" lIns="431146" tIns="215573" rIns="431146" bIns="215573" rtlCol="0"/>
          <a:lstStyle>
            <a:lvl1pPr algn="r">
              <a:defRPr sz="55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10393363" y="3246438"/>
            <a:ext cx="11458575" cy="16206787"/>
          </a:xfrm>
          <a:prstGeom prst="rect">
            <a:avLst/>
          </a:prstGeom>
          <a:noFill/>
          <a:ln w="12700">
            <a:solidFill>
              <a:prstClr val="black"/>
            </a:solidFill>
          </a:ln>
        </p:spPr>
        <p:txBody>
          <a:bodyPr vert="horz" lIns="431146" tIns="215573" rIns="431146" bIns="215573" rtlCol="0" anchor="ctr"/>
          <a:lstStyle/>
          <a:p>
            <a:endParaRPr lang="en-US"/>
          </a:p>
        </p:txBody>
      </p:sp>
      <p:sp>
        <p:nvSpPr>
          <p:cNvPr id="5" name="Notes Placeholder 4"/>
          <p:cNvSpPr>
            <a:spLocks noGrp="1"/>
          </p:cNvSpPr>
          <p:nvPr>
            <p:ph type="body" sz="quarter" idx="3"/>
          </p:nvPr>
        </p:nvSpPr>
        <p:spPr>
          <a:xfrm>
            <a:off x="3224530" y="20528602"/>
            <a:ext cx="25796240" cy="19448145"/>
          </a:xfrm>
          <a:prstGeom prst="rect">
            <a:avLst/>
          </a:prstGeom>
        </p:spPr>
        <p:txBody>
          <a:bodyPr vert="horz" lIns="431146" tIns="215573" rIns="431146" bIns="2155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41049696"/>
            <a:ext cx="13972962" cy="2160905"/>
          </a:xfrm>
          <a:prstGeom prst="rect">
            <a:avLst/>
          </a:prstGeom>
        </p:spPr>
        <p:txBody>
          <a:bodyPr vert="horz" lIns="431146" tIns="215573" rIns="431146" bIns="215573" rtlCol="0" anchor="b"/>
          <a:lstStyle>
            <a:lvl1pPr algn="l">
              <a:defRPr sz="5500"/>
            </a:lvl1pPr>
          </a:lstStyle>
          <a:p>
            <a:endParaRPr lang="en-US"/>
          </a:p>
        </p:txBody>
      </p:sp>
      <p:sp>
        <p:nvSpPr>
          <p:cNvPr id="7" name="Slide Number Placeholder 6"/>
          <p:cNvSpPr>
            <a:spLocks noGrp="1"/>
          </p:cNvSpPr>
          <p:nvPr>
            <p:ph type="sldNum" sz="quarter" idx="5"/>
          </p:nvPr>
        </p:nvSpPr>
        <p:spPr>
          <a:xfrm>
            <a:off x="18264882" y="41049696"/>
            <a:ext cx="13972962" cy="2160905"/>
          </a:xfrm>
          <a:prstGeom prst="rect">
            <a:avLst/>
          </a:prstGeom>
        </p:spPr>
        <p:txBody>
          <a:bodyPr vert="horz" lIns="431146" tIns="215573" rIns="431146" bIns="215573" rtlCol="0" anchor="b"/>
          <a:lstStyle>
            <a:lvl1pPr algn="r">
              <a:defRPr sz="55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grpSp>
        <p:nvGrpSpPr>
          <p:cNvPr id="10" name="Group 9"/>
          <p:cNvGrpSpPr/>
          <p:nvPr/>
        </p:nvGrpSpPr>
        <p:grpSpPr>
          <a:xfrm>
            <a:off x="143559" y="4330700"/>
            <a:ext cx="14753232" cy="10589886"/>
            <a:chOff x="706363" y="4387565"/>
            <a:chExt cx="14185180" cy="9795185"/>
          </a:xfrm>
        </p:grpSpPr>
        <p:grpSp>
          <p:nvGrpSpPr>
            <p:cNvPr id="53" name="Group 52">
              <a:extLst>
                <a:ext uri="{FF2B5EF4-FFF2-40B4-BE49-F238E27FC236}">
                  <a16:creationId xmlns:a16="http://schemas.microsoft.com/office/drawing/2014/main" id="{7B82FF5F-D340-F847-9487-A645E29D3420}"/>
                </a:ext>
              </a:extLst>
            </p:cNvPr>
            <p:cNvGrpSpPr/>
            <p:nvPr/>
          </p:nvGrpSpPr>
          <p:grpSpPr>
            <a:xfrm>
              <a:off x="706363" y="4387565"/>
              <a:ext cx="14185180" cy="9795185"/>
              <a:chOff x="273050" y="4902556"/>
              <a:chExt cx="9461178" cy="4016469"/>
            </a:xfrm>
          </p:grpSpPr>
          <p:sp>
            <p:nvSpPr>
              <p:cNvPr id="57" name="Freeform 3">
                <a:extLst>
                  <a:ext uri="{FF2B5EF4-FFF2-40B4-BE49-F238E27FC236}">
                    <a16:creationId xmlns:a16="http://schemas.microsoft.com/office/drawing/2014/main" id="{4BF032A1-B97F-5741-AB4C-DB8369EE3C3C}"/>
                  </a:ext>
                </a:extLst>
              </p:cNvPr>
              <p:cNvSpPr/>
              <p:nvPr/>
            </p:nvSpPr>
            <p:spPr>
              <a:xfrm>
                <a:off x="273050" y="4902556"/>
                <a:ext cx="9461178" cy="29692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Precision, Precision</a:t>
                </a:r>
                <a:endParaRPr lang="zh-CN" altLang="en-US" sz="3600" b="1" dirty="0">
                  <a:latin typeface="Avenir" panose="02000503020000020003" pitchFamily="2" charset="0"/>
                </a:endParaRPr>
              </a:p>
            </p:txBody>
          </p:sp>
          <p:sp>
            <p:nvSpPr>
              <p:cNvPr id="58" name="Rectangle 57">
                <a:extLst>
                  <a:ext uri="{FF2B5EF4-FFF2-40B4-BE49-F238E27FC236}">
                    <a16:creationId xmlns:a16="http://schemas.microsoft.com/office/drawing/2014/main" id="{C0DBACD3-5CC0-A146-BC83-7E1D252E4FAC}"/>
                  </a:ext>
                </a:extLst>
              </p:cNvPr>
              <p:cNvSpPr/>
              <p:nvPr/>
            </p:nvSpPr>
            <p:spPr>
              <a:xfrm>
                <a:off x="273050" y="5262403"/>
                <a:ext cx="9461178" cy="365662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grpSp>
        <p:sp>
          <p:nvSpPr>
            <p:cNvPr id="54" name="TextBox 53">
              <a:extLst>
                <a:ext uri="{FF2B5EF4-FFF2-40B4-BE49-F238E27FC236}">
                  <a16:creationId xmlns:a16="http://schemas.microsoft.com/office/drawing/2014/main" id="{F52275B9-DDD0-D143-A431-59B197F39F9A}"/>
                </a:ext>
              </a:extLst>
            </p:cNvPr>
            <p:cNvSpPr txBox="1"/>
            <p:nvPr/>
          </p:nvSpPr>
          <p:spPr>
            <a:xfrm>
              <a:off x="977400" y="6880190"/>
              <a:ext cx="4682574" cy="6576107"/>
            </a:xfrm>
            <a:prstGeom prst="rect">
              <a:avLst/>
            </a:prstGeom>
            <a:noFill/>
          </p:spPr>
          <p:txBody>
            <a:bodyPr wrap="square" rtlCol="0">
              <a:spAutoFit/>
            </a:bodyPr>
            <a:lstStyle/>
            <a:p>
              <a:endParaRPr lang="en-US" sz="2400" dirty="0">
                <a:latin typeface="Avenir" panose="02000503020000020003" pitchFamily="2" charset="0"/>
              </a:endParaRPr>
            </a:p>
            <a:p>
              <a:r>
                <a:rPr lang="en-US" sz="2400" dirty="0">
                  <a:latin typeface="Avenir" panose="02000503020000020003" pitchFamily="2" charset="0"/>
                </a:rPr>
                <a:t>A human hair is on average about 90 microns wide, or 0.0035 of an inch. </a:t>
              </a:r>
            </a:p>
            <a:p>
              <a:endParaRPr lang="en-US" sz="2400" dirty="0">
                <a:latin typeface="Avenir" panose="02000503020000020003" pitchFamily="2" charset="0"/>
              </a:endParaRPr>
            </a:p>
            <a:p>
              <a:r>
                <a:rPr lang="en-US" sz="2400" dirty="0">
                  <a:latin typeface="Avenir" panose="02000503020000020003" pitchFamily="2" charset="0"/>
                </a:rPr>
                <a:t>The metrology group is able to measure the size of individual components to approximately </a:t>
              </a:r>
              <a:r>
                <a:rPr lang="en-US" sz="2400" b="1" dirty="0">
                  <a:latin typeface="Avenir" panose="02000503020000020003" pitchFamily="2" charset="0"/>
                </a:rPr>
                <a:t>50 to 80 microns</a:t>
              </a:r>
              <a:r>
                <a:rPr lang="en-US" sz="2400" dirty="0">
                  <a:latin typeface="Avenir" panose="02000503020000020003" pitchFamily="2" charset="0"/>
                </a:rPr>
                <a:t>. </a:t>
              </a:r>
            </a:p>
            <a:p>
              <a:endParaRPr lang="en-US" sz="2400" dirty="0">
                <a:latin typeface="Avenir" panose="02000503020000020003" pitchFamily="2" charset="0"/>
              </a:endParaRPr>
            </a:p>
            <a:p>
              <a:r>
                <a:rPr lang="en-US" sz="2400" dirty="0">
                  <a:latin typeface="Avenir" panose="02000503020000020003" pitchFamily="2" charset="0"/>
                </a:rPr>
                <a:t>Physicists typically require for components to be positioned  within a tolerance of 250 microns (3 human hairs), an easy task for the JLab  metrology group even when they measure the hundreds of components of gigantic, heavy machinery.</a:t>
              </a:r>
            </a:p>
            <a:p>
              <a:endParaRPr lang="en-US" sz="2400" dirty="0">
                <a:latin typeface="Avenir" panose="02000503020000020003" pitchFamily="2" charset="0"/>
              </a:endParaRP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6022" y="6204243"/>
              <a:ext cx="8465981" cy="7371496"/>
            </a:xfrm>
            <a:prstGeom prst="rect">
              <a:avLst/>
            </a:prstGeom>
          </p:spPr>
        </p:pic>
        <p:sp>
          <p:nvSpPr>
            <p:cNvPr id="56" name="TextBox 55">
              <a:extLst>
                <a:ext uri="{FF2B5EF4-FFF2-40B4-BE49-F238E27FC236}">
                  <a16:creationId xmlns:a16="http://schemas.microsoft.com/office/drawing/2014/main" id="{F52275B9-DDD0-D143-A431-59B197F39F9A}"/>
                </a:ext>
              </a:extLst>
            </p:cNvPr>
            <p:cNvSpPr txBox="1"/>
            <p:nvPr/>
          </p:nvSpPr>
          <p:spPr>
            <a:xfrm>
              <a:off x="895440" y="5428945"/>
              <a:ext cx="13402806" cy="768636"/>
            </a:xfrm>
            <a:prstGeom prst="rect">
              <a:avLst/>
            </a:prstGeom>
            <a:noFill/>
          </p:spPr>
          <p:txBody>
            <a:bodyPr wrap="square" rtlCol="0">
              <a:spAutoFit/>
            </a:bodyPr>
            <a:lstStyle/>
            <a:p>
              <a:r>
                <a:rPr lang="en-US" sz="2400" dirty="0">
                  <a:latin typeface="Avenir" panose="02000503020000020003" pitchFamily="2" charset="0"/>
                </a:rPr>
                <a:t>The metrology group at Jefferson Lab provides the the measurement of size and positioning of almost every component that is installed in the accelerator and the experimental halls. </a:t>
              </a:r>
            </a:p>
          </p:txBody>
        </p:sp>
      </p:grpSp>
      <p:grpSp>
        <p:nvGrpSpPr>
          <p:cNvPr id="59" name="Group 58">
            <a:extLst>
              <a:ext uri="{FF2B5EF4-FFF2-40B4-BE49-F238E27FC236}">
                <a16:creationId xmlns:a16="http://schemas.microsoft.com/office/drawing/2014/main" id="{7B82FF5F-D340-F847-9487-A645E29D3420}"/>
              </a:ext>
            </a:extLst>
          </p:cNvPr>
          <p:cNvGrpSpPr/>
          <p:nvPr/>
        </p:nvGrpSpPr>
        <p:grpSpPr>
          <a:xfrm>
            <a:off x="15125925" y="4336793"/>
            <a:ext cx="15010173" cy="10601366"/>
            <a:chOff x="376161" y="4891049"/>
            <a:chExt cx="9214847" cy="4011651"/>
          </a:xfrm>
        </p:grpSpPr>
        <p:sp>
          <p:nvSpPr>
            <p:cNvPr id="62" name="Freeform 3">
              <a:extLst>
                <a:ext uri="{FF2B5EF4-FFF2-40B4-BE49-F238E27FC236}">
                  <a16:creationId xmlns:a16="http://schemas.microsoft.com/office/drawing/2014/main" id="{4BF032A1-B97F-5741-AB4C-DB8369EE3C3C}"/>
                </a:ext>
              </a:extLst>
            </p:cNvPr>
            <p:cNvSpPr/>
            <p:nvPr/>
          </p:nvSpPr>
          <p:spPr>
            <a:xfrm>
              <a:off x="376161" y="4891049"/>
              <a:ext cx="9214847" cy="29427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A Nickel 200 Miles Away</a:t>
              </a:r>
              <a:endParaRPr lang="zh-CN" altLang="en-US" sz="3600" b="1" dirty="0">
                <a:latin typeface="Avenir" panose="02000503020000020003" pitchFamily="2" charset="0"/>
              </a:endParaRPr>
            </a:p>
          </p:txBody>
        </p:sp>
        <p:sp>
          <p:nvSpPr>
            <p:cNvPr id="63" name="Rectangle 62">
              <a:extLst>
                <a:ext uri="{FF2B5EF4-FFF2-40B4-BE49-F238E27FC236}">
                  <a16:creationId xmlns:a16="http://schemas.microsoft.com/office/drawing/2014/main" id="{C0DBACD3-5CC0-A146-BC83-7E1D252E4FAC}"/>
                </a:ext>
              </a:extLst>
            </p:cNvPr>
            <p:cNvSpPr/>
            <p:nvPr/>
          </p:nvSpPr>
          <p:spPr>
            <a:xfrm>
              <a:off x="376161" y="5247769"/>
              <a:ext cx="9214847" cy="365493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grpSp>
      <p:sp>
        <p:nvSpPr>
          <p:cNvPr id="61" name="TextBox 60">
            <a:extLst>
              <a:ext uri="{FF2B5EF4-FFF2-40B4-BE49-F238E27FC236}">
                <a16:creationId xmlns:a16="http://schemas.microsoft.com/office/drawing/2014/main" id="{F52275B9-DDD0-D143-A431-59B197F39F9A}"/>
              </a:ext>
            </a:extLst>
          </p:cNvPr>
          <p:cNvSpPr txBox="1"/>
          <p:nvPr/>
        </p:nvSpPr>
        <p:spPr>
          <a:xfrm>
            <a:off x="15213926" y="5427050"/>
            <a:ext cx="4044076" cy="7125027"/>
          </a:xfrm>
          <a:prstGeom prst="rect">
            <a:avLst/>
          </a:prstGeom>
          <a:noFill/>
        </p:spPr>
        <p:txBody>
          <a:bodyPr wrap="square" rtlCol="0">
            <a:spAutoFit/>
          </a:bodyPr>
          <a:lstStyle/>
          <a:p>
            <a:r>
              <a:rPr lang="en-US" sz="2300" dirty="0">
                <a:latin typeface="Avenir" panose="02000503020000020003" pitchFamily="2" charset="0"/>
              </a:rPr>
              <a:t>The electron beam is accelerated through the fifty cryomodules of the </a:t>
            </a:r>
            <a:r>
              <a:rPr lang="en-US" sz="2300" b="1" dirty="0" err="1">
                <a:latin typeface="Avenir" panose="02000503020000020003" pitchFamily="2" charset="0"/>
              </a:rPr>
              <a:t>Linacs</a:t>
            </a:r>
            <a:r>
              <a:rPr lang="en-US" sz="2300" dirty="0">
                <a:latin typeface="Avenir" panose="02000503020000020003" pitchFamily="2" charset="0"/>
              </a:rPr>
              <a:t> and steered through hundreds of magnets through the </a:t>
            </a:r>
            <a:r>
              <a:rPr lang="en-US" sz="2300" b="1" dirty="0">
                <a:latin typeface="Avenir" panose="02000503020000020003" pitchFamily="2" charset="0"/>
              </a:rPr>
              <a:t>Arcs</a:t>
            </a:r>
            <a:r>
              <a:rPr lang="en-US" sz="2300" dirty="0">
                <a:latin typeface="Avenir" panose="02000503020000020003" pitchFamily="2" charset="0"/>
              </a:rPr>
              <a:t> five times. That is a distance of almost 7 kilometers (4.4 miles) from the injector to the target. </a:t>
            </a:r>
          </a:p>
          <a:p>
            <a:endParaRPr lang="en-US" sz="1000" dirty="0">
              <a:latin typeface="Avenir" panose="02000503020000020003" pitchFamily="2" charset="0"/>
            </a:endParaRPr>
          </a:p>
          <a:p>
            <a:r>
              <a:rPr lang="en-US" sz="2300" dirty="0">
                <a:latin typeface="Avenir" panose="02000503020000020003" pitchFamily="2" charset="0"/>
              </a:rPr>
              <a:t>How does the metrology group measure the relative positions between all these hundreds of components so far apart from each other?</a:t>
            </a:r>
          </a:p>
          <a:p>
            <a:r>
              <a:rPr lang="en-US" sz="1000" dirty="0">
                <a:latin typeface="Avenir" panose="02000503020000020003" pitchFamily="2" charset="0"/>
              </a:rPr>
              <a:t> </a:t>
            </a:r>
          </a:p>
          <a:p>
            <a:r>
              <a:rPr lang="en-US" sz="2300" dirty="0">
                <a:latin typeface="Avenir" panose="02000503020000020003" pitchFamily="2" charset="0"/>
              </a:rPr>
              <a:t>How can they ensure that the beam ends up dead center on the various targets in the 4 JLab experimental hall?</a:t>
            </a:r>
            <a:endParaRPr lang="en-US" sz="1000" dirty="0">
              <a:latin typeface="Avenir" panose="02000503020000020003" pitchFamily="2" charset="0"/>
            </a:endParaRPr>
          </a:p>
          <a:p>
            <a:r>
              <a:rPr lang="en-US" sz="2300" dirty="0">
                <a:latin typeface="Avenir" panose="02000503020000020003" pitchFamily="2" charset="0"/>
              </a:rPr>
              <a:t> </a:t>
            </a:r>
          </a:p>
        </p:txBody>
      </p:sp>
      <p:sp>
        <p:nvSpPr>
          <p:cNvPr id="11" name="TextBox 10">
            <a:extLst>
              <a:ext uri="{FF2B5EF4-FFF2-40B4-BE49-F238E27FC236}">
                <a16:creationId xmlns:a16="http://schemas.microsoft.com/office/drawing/2014/main" id="{F52275B9-DDD0-D143-A431-59B197F39F9A}"/>
              </a:ext>
            </a:extLst>
          </p:cNvPr>
          <p:cNvSpPr txBox="1"/>
          <p:nvPr/>
        </p:nvSpPr>
        <p:spPr>
          <a:xfrm>
            <a:off x="15214794" y="12190157"/>
            <a:ext cx="10382399" cy="2739211"/>
          </a:xfrm>
          <a:prstGeom prst="rect">
            <a:avLst/>
          </a:prstGeom>
          <a:noFill/>
        </p:spPr>
        <p:txBody>
          <a:bodyPr wrap="square" rtlCol="0">
            <a:spAutoFit/>
          </a:bodyPr>
          <a:lstStyle/>
          <a:p>
            <a:r>
              <a:rPr lang="en-US" sz="2300" dirty="0">
                <a:latin typeface="Avenir" panose="02000503020000020003" pitchFamily="2" charset="0"/>
              </a:rPr>
              <a:t>The metrology group has built throughout the accelerator a network of control points to the highest level of accuracy.  The individual accelerator components sizes and positions are computed relative to the control points and the correlated to each other.</a:t>
            </a:r>
          </a:p>
          <a:p>
            <a:endParaRPr lang="en-US" sz="1000" dirty="0">
              <a:latin typeface="Avenir" panose="02000503020000020003" pitchFamily="2" charset="0"/>
            </a:endParaRPr>
          </a:p>
          <a:p>
            <a:r>
              <a:rPr lang="en-US" sz="2300" dirty="0">
                <a:latin typeface="Avenir" panose="02000503020000020003" pitchFamily="2" charset="0"/>
              </a:rPr>
              <a:t>The overall accuracy of the entire system is less than 0.5 millimeters from the start of the injector to the targets of every experimental halls. To put this in perspective, this is like hitting a nickel more than 200 miles away</a:t>
            </a:r>
            <a:r>
              <a:rPr lang="en-US" sz="2400" dirty="0">
                <a:latin typeface="Avenir" panose="02000503020000020003" pitchFamily="2" charset="0"/>
              </a:rPr>
              <a:t>. </a:t>
            </a:r>
          </a:p>
        </p:txBody>
      </p:sp>
      <p:grpSp>
        <p:nvGrpSpPr>
          <p:cNvPr id="72" name="Group 71"/>
          <p:cNvGrpSpPr/>
          <p:nvPr/>
        </p:nvGrpSpPr>
        <p:grpSpPr>
          <a:xfrm>
            <a:off x="19337579" y="5370751"/>
            <a:ext cx="10741852" cy="6011225"/>
            <a:chOff x="21303642" y="6727214"/>
            <a:chExt cx="7772400" cy="3766624"/>
          </a:xfrm>
        </p:grpSpPr>
        <p:pic>
          <p:nvPicPr>
            <p:cNvPr id="60"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3642" y="6727214"/>
              <a:ext cx="7772400" cy="3766624"/>
            </a:xfrm>
            <a:prstGeom prst="rect">
              <a:avLst/>
            </a:prstGeom>
          </p:spPr>
        </p:pic>
        <p:sp>
          <p:nvSpPr>
            <p:cNvPr id="13" name="TextBox 12"/>
            <p:cNvSpPr txBox="1"/>
            <p:nvPr/>
          </p:nvSpPr>
          <p:spPr>
            <a:xfrm>
              <a:off x="21822189" y="8046630"/>
              <a:ext cx="827727"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Injector</a:t>
              </a:r>
            </a:p>
          </p:txBody>
        </p:sp>
        <p:sp>
          <p:nvSpPr>
            <p:cNvPr id="14" name="TextBox 13"/>
            <p:cNvSpPr txBox="1"/>
            <p:nvPr/>
          </p:nvSpPr>
          <p:spPr>
            <a:xfrm>
              <a:off x="21776842" y="9881762"/>
              <a:ext cx="674273"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Hall B</a:t>
              </a:r>
            </a:p>
          </p:txBody>
        </p:sp>
        <p:sp>
          <p:nvSpPr>
            <p:cNvPr id="15" name="TextBox 14"/>
            <p:cNvSpPr txBox="1"/>
            <p:nvPr/>
          </p:nvSpPr>
          <p:spPr>
            <a:xfrm>
              <a:off x="23875049" y="7500515"/>
              <a:ext cx="959468"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West Arc</a:t>
              </a:r>
            </a:p>
          </p:txBody>
        </p:sp>
        <p:sp>
          <p:nvSpPr>
            <p:cNvPr id="16" name="TextBox 15"/>
            <p:cNvSpPr txBox="1"/>
            <p:nvPr/>
          </p:nvSpPr>
          <p:spPr>
            <a:xfrm>
              <a:off x="27935898" y="7470115"/>
              <a:ext cx="887073"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East Arc</a:t>
              </a:r>
            </a:p>
          </p:txBody>
        </p:sp>
        <p:sp>
          <p:nvSpPr>
            <p:cNvPr id="17" name="TextBox 16"/>
            <p:cNvSpPr txBox="1"/>
            <p:nvPr/>
          </p:nvSpPr>
          <p:spPr>
            <a:xfrm>
              <a:off x="26409870" y="9442155"/>
              <a:ext cx="1189398"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South </a:t>
              </a:r>
              <a:r>
                <a:rPr lang="en-US" sz="2000" dirty="0" err="1">
                  <a:latin typeface="Avenir" panose="02000503020000020003" pitchFamily="2" charset="0"/>
                </a:rPr>
                <a:t>Linac</a:t>
              </a:r>
              <a:endParaRPr lang="en-US" sz="2000" dirty="0">
                <a:latin typeface="Avenir" panose="02000503020000020003" pitchFamily="2" charset="0"/>
              </a:endParaRPr>
            </a:p>
          </p:txBody>
        </p:sp>
        <p:sp>
          <p:nvSpPr>
            <p:cNvPr id="18" name="TextBox 17"/>
            <p:cNvSpPr txBox="1"/>
            <p:nvPr/>
          </p:nvSpPr>
          <p:spPr>
            <a:xfrm>
              <a:off x="25454415" y="6987746"/>
              <a:ext cx="1191917" cy="265728"/>
            </a:xfrm>
            <a:prstGeom prst="rect">
              <a:avLst/>
            </a:prstGeom>
            <a:solidFill>
              <a:schemeClr val="accent4">
                <a:lumMod val="40000"/>
                <a:lumOff val="60000"/>
              </a:schemeClr>
            </a:solidFill>
          </p:spPr>
          <p:txBody>
            <a:bodyPr wrap="none" rtlCol="0">
              <a:spAutoFit/>
            </a:bodyPr>
            <a:lstStyle/>
            <a:p>
              <a:r>
                <a:rPr lang="en-US" sz="2000" dirty="0">
                  <a:latin typeface="Avenir" panose="02000503020000020003" pitchFamily="2" charset="0"/>
                </a:rPr>
                <a:t>North </a:t>
              </a:r>
              <a:r>
                <a:rPr lang="en-US" sz="2000" dirty="0" err="1">
                  <a:latin typeface="Avenir" panose="02000503020000020003" pitchFamily="2" charset="0"/>
                </a:rPr>
                <a:t>Linac</a:t>
              </a:r>
              <a:endParaRPr lang="en-US" sz="2000" dirty="0">
                <a:latin typeface="Avenir" panose="02000503020000020003" pitchFamily="2" charset="0"/>
              </a:endParaRPr>
            </a:p>
          </p:txBody>
        </p:sp>
        <p:cxnSp>
          <p:nvCxnSpPr>
            <p:cNvPr id="19" name="Straight Arrow Connector 18"/>
            <p:cNvCxnSpPr/>
            <p:nvPr/>
          </p:nvCxnSpPr>
          <p:spPr>
            <a:xfrm>
              <a:off x="22952656" y="9312212"/>
              <a:ext cx="92598" cy="32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628547" y="8412357"/>
              <a:ext cx="220634" cy="43334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3413360" y="7835886"/>
              <a:ext cx="443307" cy="86292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2530223" y="9735822"/>
              <a:ext cx="739215" cy="268613"/>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106944" y="8856761"/>
              <a:ext cx="378906" cy="539729"/>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5310773" y="7391994"/>
              <a:ext cx="123651" cy="97045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7494137" y="7661264"/>
              <a:ext cx="576824" cy="379001"/>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rotWithShape="1">
          <a:blip r:embed="rId5"/>
          <a:srcRect t="5660"/>
          <a:stretch/>
        </p:blipFill>
        <p:spPr>
          <a:xfrm>
            <a:off x="21258187" y="26398458"/>
            <a:ext cx="8783634" cy="5775938"/>
          </a:xfrm>
          <a:prstGeom prst="rect">
            <a:avLst/>
          </a:prstGeom>
        </p:spPr>
      </p:pic>
      <p:grpSp>
        <p:nvGrpSpPr>
          <p:cNvPr id="32" name="Group 31"/>
          <p:cNvGrpSpPr/>
          <p:nvPr/>
        </p:nvGrpSpPr>
        <p:grpSpPr>
          <a:xfrm>
            <a:off x="15125924" y="15080199"/>
            <a:ext cx="14953505" cy="10689637"/>
            <a:chOff x="15402811" y="14624119"/>
            <a:chExt cx="13981814" cy="10136738"/>
          </a:xfrm>
        </p:grpSpPr>
        <p:grpSp>
          <p:nvGrpSpPr>
            <p:cNvPr id="42" name="Group 41">
              <a:extLst>
                <a:ext uri="{FF2B5EF4-FFF2-40B4-BE49-F238E27FC236}">
                  <a16:creationId xmlns:a16="http://schemas.microsoft.com/office/drawing/2014/main" id="{7B82FF5F-D340-F847-9487-A645E29D3420}"/>
                </a:ext>
              </a:extLst>
            </p:cNvPr>
            <p:cNvGrpSpPr/>
            <p:nvPr/>
          </p:nvGrpSpPr>
          <p:grpSpPr>
            <a:xfrm>
              <a:off x="15402811" y="14624119"/>
              <a:ext cx="13981814" cy="9788186"/>
              <a:chOff x="273050" y="4902556"/>
              <a:chExt cx="9325538" cy="4013599"/>
            </a:xfrm>
          </p:grpSpPr>
          <p:sp>
            <p:nvSpPr>
              <p:cNvPr id="45" name="Freeform 3">
                <a:extLst>
                  <a:ext uri="{FF2B5EF4-FFF2-40B4-BE49-F238E27FC236}">
                    <a16:creationId xmlns:a16="http://schemas.microsoft.com/office/drawing/2014/main" id="{4BF032A1-B97F-5741-AB4C-DB8369EE3C3C}"/>
                  </a:ext>
                </a:extLst>
              </p:cNvPr>
              <p:cNvSpPr/>
              <p:nvPr/>
            </p:nvSpPr>
            <p:spPr>
              <a:xfrm>
                <a:off x="273050" y="4902556"/>
                <a:ext cx="9317958" cy="24725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Fiducialization</a:t>
                </a:r>
                <a:endParaRPr lang="zh-CN" altLang="en-US" sz="3600" b="1" dirty="0">
                  <a:latin typeface="Avenir" panose="02000503020000020003" pitchFamily="2" charset="0"/>
                </a:endParaRPr>
              </a:p>
            </p:txBody>
          </p:sp>
          <p:sp>
            <p:nvSpPr>
              <p:cNvPr id="46" name="Rectangle 45">
                <a:extLst>
                  <a:ext uri="{FF2B5EF4-FFF2-40B4-BE49-F238E27FC236}">
                    <a16:creationId xmlns:a16="http://schemas.microsoft.com/office/drawing/2014/main" id="{C0DBACD3-5CC0-A146-BC83-7E1D252E4FAC}"/>
                  </a:ext>
                </a:extLst>
              </p:cNvPr>
              <p:cNvSpPr/>
              <p:nvPr/>
            </p:nvSpPr>
            <p:spPr>
              <a:xfrm>
                <a:off x="280630" y="5190189"/>
                <a:ext cx="9317958" cy="372596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41" name="Rectangle 40"/>
            <p:cNvSpPr/>
            <p:nvPr/>
          </p:nvSpPr>
          <p:spPr>
            <a:xfrm>
              <a:off x="15573009" y="15392232"/>
              <a:ext cx="6475841" cy="9368625"/>
            </a:xfrm>
            <a:prstGeom prst="rect">
              <a:avLst/>
            </a:prstGeom>
          </p:spPr>
          <p:txBody>
            <a:bodyPr wrap="square">
              <a:spAutoFit/>
            </a:bodyPr>
            <a:lstStyle/>
            <a:p>
              <a:r>
                <a:rPr lang="en-US" sz="2400" dirty="0">
                  <a:latin typeface="Avenir" panose="02000503020000020003" pitchFamily="2" charset="0"/>
                </a:rPr>
                <a:t>All components are pre-measured in a process called fiducialization:  a “local” set of coordinates are established for each individual element in component. </a:t>
              </a:r>
            </a:p>
            <a:p>
              <a:endParaRPr lang="en-US" sz="1500" dirty="0">
                <a:latin typeface="Avenir" panose="02000503020000020003" pitchFamily="2" charset="0"/>
              </a:endParaRPr>
            </a:p>
            <a:p>
              <a:r>
                <a:rPr lang="en-US" sz="2400" dirty="0">
                  <a:latin typeface="Avenir" panose="02000503020000020003" pitchFamily="2" charset="0"/>
                </a:rPr>
                <a:t>The coordinates are then ported to the desired installation coordinate using a portable measuring machine or a laser tracker. This is how the components are installed in their final desired location with incredible accuracy.</a:t>
              </a:r>
            </a:p>
            <a:p>
              <a:endParaRPr lang="en-US" sz="1500" dirty="0">
                <a:latin typeface="Avenir" panose="02000503020000020003" pitchFamily="2" charset="0"/>
              </a:endParaRPr>
            </a:p>
            <a:p>
              <a:r>
                <a:rPr lang="en-US" sz="2400" dirty="0">
                  <a:latin typeface="Avenir" panose="02000503020000020003" pitchFamily="2" charset="0"/>
                </a:rPr>
                <a:t>The fiducialization process can take days or weeks for some components. Other components are manufactured very precisely, and after some quality checks, can be installed using design values.</a:t>
              </a:r>
            </a:p>
            <a:p>
              <a:endParaRPr lang="en-US" sz="1500" dirty="0">
                <a:latin typeface="Avenir" panose="02000503020000020003" pitchFamily="2" charset="0"/>
              </a:endParaRPr>
            </a:p>
            <a:p>
              <a:r>
                <a:rPr lang="en-US" sz="2400" dirty="0">
                  <a:latin typeface="Avenir" panose="02000503020000020003" pitchFamily="2" charset="0"/>
                </a:rPr>
                <a:t>Some components are very complicated, like SVT and the Hall-B Torus magnet, and in this case it can take many months to measure and get their final local coordinates. </a:t>
              </a:r>
            </a:p>
            <a:p>
              <a:endParaRPr lang="en-US" sz="1500" dirty="0">
                <a:latin typeface="Avenir" panose="02000503020000020003" pitchFamily="2" charset="0"/>
              </a:endParaRPr>
            </a:p>
            <a:p>
              <a:r>
                <a:rPr lang="en-US" sz="2400" dirty="0">
                  <a:latin typeface="Avenir" panose="02000503020000020003" pitchFamily="2" charset="0"/>
                </a:rPr>
                <a:t>The most precise work that the metrology crew had to align to was in the Free Electron Laser where the wiggler magnet needed to be measured to 10 microns. That’s one tenth the size of a human hair!</a:t>
              </a:r>
            </a:p>
            <a:p>
              <a:endParaRPr lang="en-US" sz="2400" dirty="0">
                <a:latin typeface="Avenir" panose="02000503020000020003" pitchFamily="2" charset="0"/>
              </a:endParaRPr>
            </a:p>
          </p:txBody>
        </p:sp>
      </p:gr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57063" y="33336112"/>
            <a:ext cx="11579035" cy="8063598"/>
          </a:xfrm>
          <a:prstGeom prst="rect">
            <a:avLst/>
          </a:prstGeom>
        </p:spPr>
      </p:pic>
      <p:pic>
        <p:nvPicPr>
          <p:cNvPr id="34" name="Picture 33"/>
          <p:cNvPicPr>
            <a:picLocks noChangeAspect="1"/>
          </p:cNvPicPr>
          <p:nvPr/>
        </p:nvPicPr>
        <p:blipFill>
          <a:blip r:embed="rId7"/>
          <a:stretch>
            <a:fillRect/>
          </a:stretch>
        </p:blipFill>
        <p:spPr>
          <a:xfrm>
            <a:off x="7180282" y="33348284"/>
            <a:ext cx="11228368" cy="8051425"/>
          </a:xfrm>
          <a:prstGeom prst="rect">
            <a:avLst/>
          </a:prstGeom>
        </p:spPr>
      </p:pic>
      <p:pic>
        <p:nvPicPr>
          <p:cNvPr id="35" name="Picture 34"/>
          <p:cNvPicPr>
            <a:picLocks noChangeAspect="1"/>
          </p:cNvPicPr>
          <p:nvPr/>
        </p:nvPicPr>
        <p:blipFill rotWithShape="1">
          <a:blip r:embed="rId8"/>
          <a:srcRect t="19503"/>
          <a:stretch/>
        </p:blipFill>
        <p:spPr>
          <a:xfrm>
            <a:off x="143559" y="38011100"/>
            <a:ext cx="6888310" cy="3672582"/>
          </a:xfrm>
          <a:prstGeom prst="rect">
            <a:avLst/>
          </a:prstGeom>
        </p:spPr>
      </p:pic>
      <p:pic>
        <p:nvPicPr>
          <p:cNvPr id="37" name="Picture 36"/>
          <p:cNvPicPr>
            <a:picLocks noChangeAspect="1"/>
          </p:cNvPicPr>
          <p:nvPr/>
        </p:nvPicPr>
        <p:blipFill>
          <a:blip r:embed="rId9"/>
          <a:stretch>
            <a:fillRect/>
          </a:stretch>
        </p:blipFill>
        <p:spPr>
          <a:xfrm>
            <a:off x="151354" y="33352251"/>
            <a:ext cx="6884693" cy="4560294"/>
          </a:xfrm>
          <a:prstGeom prst="rect">
            <a:avLst/>
          </a:prstGeom>
        </p:spPr>
      </p:pic>
      <p:sp>
        <p:nvSpPr>
          <p:cNvPr id="68" name="TextBox 67"/>
          <p:cNvSpPr txBox="1"/>
          <p:nvPr/>
        </p:nvSpPr>
        <p:spPr>
          <a:xfrm>
            <a:off x="6728437" y="1326632"/>
            <a:ext cx="18043525" cy="206672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Alignment and Metrology</a:t>
            </a:r>
          </a:p>
          <a:p>
            <a:pPr algn="ctr">
              <a:lnSpc>
                <a:spcPts val="8400"/>
              </a:lnSpc>
              <a:tabLst>
                <a:tab pos="3644900" algn="l"/>
                <a:tab pos="7785100" algn="l"/>
                <a:tab pos="8255000" algn="l"/>
              </a:tabLst>
            </a:pP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pic>
        <p:nvPicPr>
          <p:cNvPr id="76" name="Picture 75"/>
          <p:cNvPicPr>
            <a:picLocks noChangeAspect="1"/>
          </p:cNvPicPr>
          <p:nvPr/>
        </p:nvPicPr>
        <p:blipFill>
          <a:blip r:embed="rId10"/>
          <a:stretch>
            <a:fillRect/>
          </a:stretch>
        </p:blipFill>
        <p:spPr>
          <a:xfrm>
            <a:off x="22403713" y="15913100"/>
            <a:ext cx="7546600" cy="9037815"/>
          </a:xfrm>
          <a:prstGeom prst="rect">
            <a:avLst/>
          </a:prstGeom>
        </p:spPr>
      </p:pic>
      <p:pic>
        <p:nvPicPr>
          <p:cNvPr id="78" name="Picture 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37850" y="187165"/>
            <a:ext cx="6707009" cy="3772692"/>
          </a:xfrm>
          <a:prstGeom prst="rect">
            <a:avLst/>
          </a:prstGeom>
        </p:spPr>
      </p:pic>
      <p:pic>
        <p:nvPicPr>
          <p:cNvPr id="80" name="Picture 79"/>
          <p:cNvPicPr>
            <a:picLocks noChangeAspect="1"/>
          </p:cNvPicPr>
          <p:nvPr/>
        </p:nvPicPr>
        <p:blipFill rotWithShape="1">
          <a:blip r:embed="rId12" cstate="print">
            <a:extLst>
              <a:ext uri="{28A0092B-C50C-407E-A947-70E740481C1C}">
                <a14:useLocalDpi xmlns:a14="http://schemas.microsoft.com/office/drawing/2010/main" val="0"/>
              </a:ext>
            </a:extLst>
          </a:blip>
          <a:srcRect l="8543" t="26981" r="11226" b="17916"/>
          <a:stretch/>
        </p:blipFill>
        <p:spPr>
          <a:xfrm>
            <a:off x="8376708" y="26350698"/>
            <a:ext cx="12690962" cy="5823698"/>
          </a:xfrm>
          <a:prstGeom prst="rect">
            <a:avLst/>
          </a:prstGeom>
        </p:spPr>
      </p:pic>
      <p:grpSp>
        <p:nvGrpSpPr>
          <p:cNvPr id="6" name="Group 5"/>
          <p:cNvGrpSpPr/>
          <p:nvPr/>
        </p:nvGrpSpPr>
        <p:grpSpPr>
          <a:xfrm>
            <a:off x="143559" y="15074899"/>
            <a:ext cx="14753232" cy="10329730"/>
            <a:chOff x="926341" y="15481001"/>
            <a:chExt cx="13970450" cy="9881985"/>
          </a:xfrm>
        </p:grpSpPr>
        <p:grpSp>
          <p:nvGrpSpPr>
            <p:cNvPr id="12" name="Group 11"/>
            <p:cNvGrpSpPr/>
            <p:nvPr/>
          </p:nvGrpSpPr>
          <p:grpSpPr>
            <a:xfrm>
              <a:off x="926341" y="15481001"/>
              <a:ext cx="13970450" cy="9881985"/>
              <a:chOff x="706363" y="14598366"/>
              <a:chExt cx="13970450" cy="9881985"/>
            </a:xfrm>
          </p:grpSpPr>
          <p:grpSp>
            <p:nvGrpSpPr>
              <p:cNvPr id="47" name="Group 46"/>
              <p:cNvGrpSpPr/>
              <p:nvPr/>
            </p:nvGrpSpPr>
            <p:grpSpPr>
              <a:xfrm>
                <a:off x="706363" y="14598366"/>
                <a:ext cx="13970450" cy="9881985"/>
                <a:chOff x="706363" y="4387566"/>
                <a:chExt cx="13970450" cy="9881985"/>
              </a:xfrm>
            </p:grpSpPr>
            <p:grpSp>
              <p:nvGrpSpPr>
                <p:cNvPr id="49" name="Group 48">
                  <a:extLst>
                    <a:ext uri="{FF2B5EF4-FFF2-40B4-BE49-F238E27FC236}">
                      <a16:creationId xmlns:a16="http://schemas.microsoft.com/office/drawing/2014/main" id="{7B82FF5F-D340-F847-9487-A645E29D3420}"/>
                    </a:ext>
                  </a:extLst>
                </p:cNvPr>
                <p:cNvGrpSpPr/>
                <p:nvPr/>
              </p:nvGrpSpPr>
              <p:grpSpPr>
                <a:xfrm>
                  <a:off x="706363" y="4387566"/>
                  <a:ext cx="13970450" cy="9881985"/>
                  <a:chOff x="273050" y="4902556"/>
                  <a:chExt cx="9317958" cy="4052061"/>
                </a:xfrm>
              </p:grpSpPr>
              <p:sp>
                <p:nvSpPr>
                  <p:cNvPr id="51" name="Freeform 3">
                    <a:extLst>
                      <a:ext uri="{FF2B5EF4-FFF2-40B4-BE49-F238E27FC236}">
                        <a16:creationId xmlns:a16="http://schemas.microsoft.com/office/drawing/2014/main" id="{4BF032A1-B97F-5741-AB4C-DB8369EE3C3C}"/>
                      </a:ext>
                    </a:extLst>
                  </p:cNvPr>
                  <p:cNvSpPr/>
                  <p:nvPr/>
                </p:nvSpPr>
                <p:spPr>
                  <a:xfrm>
                    <a:off x="273050" y="4902556"/>
                    <a:ext cx="9317958" cy="25152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panose="02000503020000020003" pitchFamily="2" charset="0"/>
                      </a:rPr>
                      <a:t>Laser Trackers</a:t>
                    </a:r>
                  </a:p>
                </p:txBody>
              </p:sp>
              <p:sp>
                <p:nvSpPr>
                  <p:cNvPr id="52" name="Rectangle 51">
                    <a:extLst>
                      <a:ext uri="{FF2B5EF4-FFF2-40B4-BE49-F238E27FC236}">
                        <a16:creationId xmlns:a16="http://schemas.microsoft.com/office/drawing/2014/main" id="{C0DBACD3-5CC0-A146-BC83-7E1D252E4FAC}"/>
                      </a:ext>
                    </a:extLst>
                  </p:cNvPr>
                  <p:cNvSpPr/>
                  <p:nvPr/>
                </p:nvSpPr>
                <p:spPr>
                  <a:xfrm>
                    <a:off x="273050" y="5187911"/>
                    <a:ext cx="9317958" cy="37667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panose="02000503020000020003" pitchFamily="2" charset="0"/>
                      </a:rPr>
                      <a:t>	</a:t>
                    </a:r>
                  </a:p>
                </p:txBody>
              </p:sp>
            </p:grpSp>
            <p:sp>
              <p:nvSpPr>
                <p:cNvPr id="50" name="TextBox 49">
                  <a:extLst>
                    <a:ext uri="{FF2B5EF4-FFF2-40B4-BE49-F238E27FC236}">
                      <a16:creationId xmlns:a16="http://schemas.microsoft.com/office/drawing/2014/main" id="{F52275B9-DDD0-D143-A431-59B197F39F9A}"/>
                    </a:ext>
                  </a:extLst>
                </p:cNvPr>
                <p:cNvSpPr txBox="1"/>
                <p:nvPr/>
              </p:nvSpPr>
              <p:spPr>
                <a:xfrm>
                  <a:off x="800092" y="5189434"/>
                  <a:ext cx="6883802" cy="8921408"/>
                </a:xfrm>
                <a:prstGeom prst="rect">
                  <a:avLst/>
                </a:prstGeom>
                <a:noFill/>
              </p:spPr>
              <p:txBody>
                <a:bodyPr wrap="square" rtlCol="0">
                  <a:spAutoFit/>
                </a:bodyPr>
                <a:lstStyle/>
                <a:p>
                  <a:r>
                    <a:rPr lang="en-US" sz="2400" dirty="0">
                      <a:latin typeface="Avenir" panose="02000503020000020003" pitchFamily="2" charset="0"/>
                    </a:rPr>
                    <a:t>Laser trackers are one of the instruments used in the alignment and measurements of the accelerator’s components and experimental detectors. </a:t>
                  </a:r>
                </a:p>
                <a:p>
                  <a:endParaRPr lang="en-US" sz="2400" dirty="0">
                    <a:latin typeface="Avenir" panose="02000503020000020003" pitchFamily="2" charset="0"/>
                  </a:endParaRPr>
                </a:p>
                <a:p>
                  <a:r>
                    <a:rPr lang="en-US" sz="2400" dirty="0">
                      <a:latin typeface="Avenir" panose="02000503020000020003" pitchFamily="2" charset="0"/>
                    </a:rPr>
                    <a:t>The trackers use a spherical coordinate system, which means that any given point is specified by three numbers: </a:t>
                  </a:r>
                </a:p>
                <a:p>
                  <a:endParaRPr lang="en-US" sz="2400" dirty="0">
                    <a:latin typeface="Avenir" panose="02000503020000020003" pitchFamily="2" charset="0"/>
                  </a:endParaRPr>
                </a:p>
                <a:p>
                  <a:r>
                    <a:rPr lang="en-US" sz="2400" dirty="0">
                      <a:latin typeface="Avenir" panose="02000503020000020003" pitchFamily="2" charset="0"/>
                    </a:rPr>
                    <a:t>1. The </a:t>
                  </a:r>
                  <a:r>
                    <a:rPr lang="en-US" sz="2400" b="1" dirty="0">
                      <a:latin typeface="Avenir" panose="02000503020000020003" pitchFamily="2" charset="0"/>
                    </a:rPr>
                    <a:t>radial distance </a:t>
                  </a:r>
                  <a:r>
                    <a:rPr lang="en-US" sz="2400" dirty="0">
                      <a:latin typeface="Avenir" panose="02000503020000020003" pitchFamily="2" charset="0"/>
                    </a:rPr>
                    <a:t>of the point from the tracker</a:t>
                  </a:r>
                </a:p>
                <a:p>
                  <a:r>
                    <a:rPr lang="en-US" sz="2400" dirty="0">
                      <a:latin typeface="Avenir" panose="02000503020000020003" pitchFamily="2" charset="0"/>
                    </a:rPr>
                    <a:t>2. The polar or zenith angle, which measures </a:t>
                  </a:r>
                  <a:r>
                    <a:rPr lang="en-US" sz="2400" b="1" dirty="0">
                      <a:latin typeface="Avenir" panose="02000503020000020003" pitchFamily="2" charset="0"/>
                    </a:rPr>
                    <a:t>elevation</a:t>
                  </a:r>
                </a:p>
                <a:p>
                  <a:r>
                    <a:rPr lang="en-US" sz="2400" dirty="0">
                      <a:latin typeface="Avenir" panose="02000503020000020003" pitchFamily="2" charset="0"/>
                    </a:rPr>
                    <a:t>3. The </a:t>
                  </a:r>
                  <a:r>
                    <a:rPr lang="en-US" sz="2400" b="1" dirty="0">
                      <a:latin typeface="Avenir" panose="02000503020000020003" pitchFamily="2" charset="0"/>
                    </a:rPr>
                    <a:t>azimuth</a:t>
                  </a:r>
                  <a:r>
                    <a:rPr lang="en-US" sz="2400" dirty="0">
                      <a:latin typeface="Avenir" panose="02000503020000020003" pitchFamily="2" charset="0"/>
                    </a:rPr>
                    <a:t> angle</a:t>
                  </a:r>
                </a:p>
                <a:p>
                  <a:endParaRPr lang="en-US" sz="2400" dirty="0">
                    <a:latin typeface="Avenir" panose="02000503020000020003" pitchFamily="2" charset="0"/>
                  </a:endParaRPr>
                </a:p>
                <a:p>
                  <a:r>
                    <a:rPr lang="en-US" sz="2400" dirty="0">
                      <a:latin typeface="Avenir" panose="02000503020000020003" pitchFamily="2" charset="0"/>
                    </a:rPr>
                    <a:t>The numbers for the zenith and azimuth angles are determined by two angular encoders which measure the orientation in the tracker’s gimbal along its mechanical axes. The radial distance of the point from the tracker is determined using an interferometer (IFM), an absolute distance meter (ADM) or a combination of the two.</a:t>
                  </a:r>
                </a:p>
                <a:p>
                  <a:endParaRPr lang="en-US" sz="2400" dirty="0">
                    <a:latin typeface="Avenir" panose="02000503020000020003" pitchFamily="2" charset="0"/>
                  </a:endParaRPr>
                </a:p>
                <a:p>
                  <a:r>
                    <a:rPr lang="en-US" sz="2400" dirty="0">
                      <a:latin typeface="Avenir" panose="02000503020000020003" pitchFamily="2" charset="0"/>
                    </a:rPr>
                    <a:t>In interferometer mode, the distance measurement from the laser tracker is accurate to about 0.005 millimeters at 10 meters from the laser’s head.</a:t>
                  </a:r>
                </a:p>
              </p:txBody>
            </p:sp>
          </p:grpSp>
          <p:pic>
            <p:nvPicPr>
              <p:cNvPr id="48" name="Picture 4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61252" y="15321451"/>
                <a:ext cx="7010404" cy="9082036"/>
              </a:xfrm>
              <a:prstGeom prst="rect">
                <a:avLst/>
              </a:prstGeom>
            </p:spPr>
          </p:pic>
        </p:grpSp>
        <p:sp>
          <p:nvSpPr>
            <p:cNvPr id="2" name="TextBox 1"/>
            <p:cNvSpPr txBox="1"/>
            <p:nvPr/>
          </p:nvSpPr>
          <p:spPr>
            <a:xfrm>
              <a:off x="7997600" y="17376326"/>
              <a:ext cx="1421568" cy="87954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Zenith</a:t>
              </a:r>
            </a:p>
            <a:p>
              <a:pPr algn="ctr"/>
              <a:r>
                <a:rPr lang="en-US" sz="2400" dirty="0">
                  <a:latin typeface="Avenir" panose="02000503020000020003" pitchFamily="2" charset="0"/>
                </a:rPr>
                <a:t>Encoder</a:t>
              </a:r>
            </a:p>
          </p:txBody>
        </p:sp>
        <p:sp>
          <p:nvSpPr>
            <p:cNvPr id="70" name="TextBox 69"/>
            <p:cNvSpPr txBox="1"/>
            <p:nvPr/>
          </p:nvSpPr>
          <p:spPr>
            <a:xfrm>
              <a:off x="10153504" y="16209059"/>
              <a:ext cx="2296256"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2400" dirty="0">
                <a:latin typeface="Avenir" panose="02000503020000020003" pitchFamily="2" charset="0"/>
              </a:endParaRPr>
            </a:p>
            <a:p>
              <a:pPr algn="ctr"/>
              <a:r>
                <a:rPr lang="en-US" sz="2400" dirty="0">
                  <a:latin typeface="Avenir" panose="02000503020000020003" pitchFamily="2" charset="0"/>
                </a:rPr>
                <a:t>Interferometer  </a:t>
              </a:r>
            </a:p>
            <a:p>
              <a:pPr algn="ctr"/>
              <a:endParaRPr lang="en-US" sz="2400" dirty="0">
                <a:latin typeface="Avenir" panose="02000503020000020003" pitchFamily="2" charset="0"/>
              </a:endParaRPr>
            </a:p>
          </p:txBody>
        </p:sp>
        <p:sp>
          <p:nvSpPr>
            <p:cNvPr id="71" name="TextBox 70"/>
            <p:cNvSpPr txBox="1"/>
            <p:nvPr/>
          </p:nvSpPr>
          <p:spPr>
            <a:xfrm>
              <a:off x="12563324" y="16782015"/>
              <a:ext cx="1834674"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Position Sensing Detector  </a:t>
              </a:r>
            </a:p>
          </p:txBody>
        </p:sp>
        <p:sp>
          <p:nvSpPr>
            <p:cNvPr id="73" name="TextBox 72"/>
            <p:cNvSpPr txBox="1"/>
            <p:nvPr/>
          </p:nvSpPr>
          <p:spPr>
            <a:xfrm>
              <a:off x="12882702" y="21823049"/>
              <a:ext cx="1492234"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Infrared Laser Source</a:t>
              </a:r>
            </a:p>
          </p:txBody>
        </p:sp>
        <p:sp>
          <p:nvSpPr>
            <p:cNvPr id="75" name="TextBox 74"/>
            <p:cNvSpPr txBox="1"/>
            <p:nvPr/>
          </p:nvSpPr>
          <p:spPr>
            <a:xfrm>
              <a:off x="7781230" y="19676140"/>
              <a:ext cx="1459919"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Fiber Optic Cable</a:t>
              </a:r>
            </a:p>
          </p:txBody>
        </p:sp>
        <p:sp>
          <p:nvSpPr>
            <p:cNvPr id="81" name="TextBox 80"/>
            <p:cNvSpPr txBox="1"/>
            <p:nvPr/>
          </p:nvSpPr>
          <p:spPr>
            <a:xfrm>
              <a:off x="7921798" y="21895946"/>
              <a:ext cx="1497370" cy="127045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HeNe Laser Source</a:t>
              </a:r>
            </a:p>
          </p:txBody>
        </p:sp>
        <p:sp>
          <p:nvSpPr>
            <p:cNvPr id="82" name="TextBox 81"/>
            <p:cNvSpPr txBox="1"/>
            <p:nvPr/>
          </p:nvSpPr>
          <p:spPr>
            <a:xfrm>
              <a:off x="11944662" y="24265561"/>
              <a:ext cx="1510988" cy="87954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Avenir" panose="02000503020000020003" pitchFamily="2" charset="0"/>
                </a:rPr>
                <a:t>Azimuth</a:t>
              </a:r>
            </a:p>
            <a:p>
              <a:pPr algn="ctr"/>
              <a:r>
                <a:rPr lang="en-US" sz="2400" dirty="0">
                  <a:latin typeface="Avenir" panose="02000503020000020003" pitchFamily="2" charset="0"/>
                </a:rPr>
                <a:t>Encoder</a:t>
              </a:r>
            </a:p>
          </p:txBody>
        </p:sp>
      </p:grpSp>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1356" y="26368201"/>
            <a:ext cx="8087167" cy="5685611"/>
          </a:xfrm>
          <a:prstGeom prst="rect">
            <a:avLst/>
          </a:prstGeom>
        </p:spPr>
      </p:pic>
      <p:cxnSp>
        <p:nvCxnSpPr>
          <p:cNvPr id="7" name="Straight Arrow Connector 6">
            <a:extLst>
              <a:ext uri="{FF2B5EF4-FFF2-40B4-BE49-F238E27FC236}">
                <a16:creationId xmlns:a16="http://schemas.microsoft.com/office/drawing/2014/main" id="{BB9BDE64-ED8B-994B-AC04-7A5E96C79FA1}"/>
              </a:ext>
            </a:extLst>
          </p:cNvPr>
          <p:cNvCxnSpPr>
            <a:cxnSpLocks/>
          </p:cNvCxnSpPr>
          <p:nvPr/>
        </p:nvCxnSpPr>
        <p:spPr>
          <a:xfrm flipV="1">
            <a:off x="6129920" y="14398906"/>
            <a:ext cx="4658730" cy="1764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FE6A3A0-AFB8-0743-B4A1-10BF9F220268}"/>
              </a:ext>
            </a:extLst>
          </p:cNvPr>
          <p:cNvSpPr/>
          <p:nvPr/>
        </p:nvSpPr>
        <p:spPr>
          <a:xfrm>
            <a:off x="6474854" y="14553168"/>
            <a:ext cx="7609391" cy="369332"/>
          </a:xfrm>
          <a:prstGeom prst="rect">
            <a:avLst/>
          </a:prstGeom>
        </p:spPr>
        <p:txBody>
          <a:bodyPr wrap="none">
            <a:spAutoFit/>
          </a:bodyPr>
          <a:lstStyle/>
          <a:p>
            <a:r>
              <a:rPr lang="en-US" dirty="0">
                <a:latin typeface="Avenir" panose="02000503020000020003" pitchFamily="2" charset="0"/>
              </a:rPr>
              <a:t>JLab metrology group precision: 50 microns, or about half a human hair</a:t>
            </a:r>
          </a:p>
        </p:txBody>
      </p:sp>
      <p:cxnSp>
        <p:nvCxnSpPr>
          <p:cNvPr id="83" name="Straight Connector 82">
            <a:extLst>
              <a:ext uri="{FF2B5EF4-FFF2-40B4-BE49-F238E27FC236}">
                <a16:creationId xmlns:a16="http://schemas.microsoft.com/office/drawing/2014/main" id="{3E40BE71-A8D2-1743-AD9E-48AF43CCC842}"/>
              </a:ext>
            </a:extLst>
          </p:cNvPr>
          <p:cNvCxnSpPr>
            <a:cxnSpLocks/>
          </p:cNvCxnSpPr>
          <p:nvPr/>
        </p:nvCxnSpPr>
        <p:spPr>
          <a:xfrm>
            <a:off x="6034258" y="10045700"/>
            <a:ext cx="29992" cy="4415912"/>
          </a:xfrm>
          <a:prstGeom prst="line">
            <a:avLst/>
          </a:prstGeom>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8AECB63B-EC02-994E-ABF2-12AE6EFE4BFE}"/>
              </a:ext>
            </a:extLst>
          </p:cNvPr>
          <p:cNvPicPr>
            <a:picLocks noChangeAspect="1"/>
          </p:cNvPicPr>
          <p:nvPr/>
        </p:nvPicPr>
        <p:blipFill>
          <a:blip r:embed="rId15"/>
          <a:stretch>
            <a:fillRect/>
          </a:stretch>
        </p:blipFill>
        <p:spPr>
          <a:xfrm>
            <a:off x="25647650" y="11427996"/>
            <a:ext cx="4394171" cy="3388198"/>
          </a:xfrm>
          <a:prstGeom prst="rect">
            <a:avLst/>
          </a:prstGeom>
        </p:spPr>
      </p:pic>
      <p:cxnSp>
        <p:nvCxnSpPr>
          <p:cNvPr id="104" name="Straight Connector 103">
            <a:extLst>
              <a:ext uri="{FF2B5EF4-FFF2-40B4-BE49-F238E27FC236}">
                <a16:creationId xmlns:a16="http://schemas.microsoft.com/office/drawing/2014/main" id="{E932A883-76DF-E046-838A-2091586F2BC0}"/>
              </a:ext>
            </a:extLst>
          </p:cNvPr>
          <p:cNvCxnSpPr>
            <a:cxnSpLocks/>
          </p:cNvCxnSpPr>
          <p:nvPr/>
        </p:nvCxnSpPr>
        <p:spPr>
          <a:xfrm>
            <a:off x="10815909" y="10045700"/>
            <a:ext cx="29992" cy="4415912"/>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6D4EDA7E-BCAE-B64C-8F10-406A26B25AA7}"/>
              </a:ext>
            </a:extLst>
          </p:cNvPr>
          <p:cNvSpPr/>
          <p:nvPr/>
        </p:nvSpPr>
        <p:spPr>
          <a:xfrm>
            <a:off x="22403713" y="25062387"/>
            <a:ext cx="5743134" cy="369332"/>
          </a:xfrm>
          <a:prstGeom prst="rect">
            <a:avLst/>
          </a:prstGeom>
        </p:spPr>
        <p:txBody>
          <a:bodyPr wrap="square">
            <a:spAutoFit/>
          </a:bodyPr>
          <a:lstStyle/>
          <a:p>
            <a:endParaRPr lang="en-US" dirty="0">
              <a:latin typeface="Avenir" panose="02000503020000020003" pitchFamily="2" charset="0"/>
            </a:endParaRPr>
          </a:p>
        </p:txBody>
      </p:sp>
      <p:sp>
        <p:nvSpPr>
          <p:cNvPr id="102" name="TextBox 101">
            <a:extLst>
              <a:ext uri="{FF2B5EF4-FFF2-40B4-BE49-F238E27FC236}">
                <a16:creationId xmlns:a16="http://schemas.microsoft.com/office/drawing/2014/main" id="{66AC8299-DDE1-2941-9956-7D42B312CE18}"/>
              </a:ext>
            </a:extLst>
          </p:cNvPr>
          <p:cNvSpPr txBox="1"/>
          <p:nvPr/>
        </p:nvSpPr>
        <p:spPr>
          <a:xfrm>
            <a:off x="7180282" y="41477699"/>
            <a:ext cx="22964577" cy="1200329"/>
          </a:xfrm>
          <a:prstGeom prst="rect">
            <a:avLst/>
          </a:prstGeom>
          <a:noFill/>
          <a:ln>
            <a:solidFill>
              <a:schemeClr val="tx1"/>
            </a:solidFill>
          </a:ln>
        </p:spPr>
        <p:txBody>
          <a:bodyPr wrap="square" rtlCol="0">
            <a:spAutoFit/>
          </a:bodyPr>
          <a:lstStyle/>
          <a:p>
            <a:pPr algn="just"/>
            <a:r>
              <a:rPr lang="en-US" dirty="0">
                <a:latin typeface="Avenir" panose="02000503020000020003" pitchFamily="2" charset="0"/>
              </a:rPr>
              <a:t>Around the beamline a central hub (left) was installed. This was a very tightly manufactured component and it was fiducialized and aligned to the overall beamline location. The next step was to fit each of the six vacuum jackets containing the coils to each other, then eventually to the beamline. </a:t>
            </a:r>
          </a:p>
          <a:p>
            <a:pPr algn="just"/>
            <a:endParaRPr lang="en-US" dirty="0">
              <a:latin typeface="Avenir" panose="02000503020000020003" pitchFamily="2" charset="0"/>
            </a:endParaRPr>
          </a:p>
          <a:p>
            <a:pPr algn="just"/>
            <a:r>
              <a:rPr lang="en-US" dirty="0">
                <a:latin typeface="Avenir" panose="02000503020000020003" pitchFamily="2" charset="0"/>
              </a:rPr>
              <a:t>It took over two years to complete all the surveys until the Torus magnet was finally constructed. As you see it now, the magnet is aligned relative to the beam to 0.5 mm transverse and 0.1 mm precision </a:t>
            </a:r>
          </a:p>
        </p:txBody>
      </p:sp>
      <p:sp>
        <p:nvSpPr>
          <p:cNvPr id="5" name="Rectangle 4">
            <a:extLst>
              <a:ext uri="{FF2B5EF4-FFF2-40B4-BE49-F238E27FC236}">
                <a16:creationId xmlns:a16="http://schemas.microsoft.com/office/drawing/2014/main" id="{4AAA158D-4E09-D448-9A91-2027B083134D}"/>
              </a:ext>
            </a:extLst>
          </p:cNvPr>
          <p:cNvSpPr/>
          <p:nvPr/>
        </p:nvSpPr>
        <p:spPr>
          <a:xfrm>
            <a:off x="21258186" y="32291297"/>
            <a:ext cx="8809088" cy="923330"/>
          </a:xfrm>
          <a:prstGeom prst="rect">
            <a:avLst/>
          </a:prstGeom>
          <a:ln>
            <a:solidFill>
              <a:schemeClr val="tx1"/>
            </a:solidFill>
          </a:ln>
        </p:spPr>
        <p:txBody>
          <a:bodyPr wrap="square">
            <a:spAutoFit/>
          </a:bodyPr>
          <a:lstStyle/>
          <a:p>
            <a:r>
              <a:rPr lang="en-US" dirty="0">
                <a:latin typeface="Avenir" panose="02000503020000020003" pitchFamily="2" charset="0"/>
              </a:rPr>
              <a:t>After fiducializing the individual coils, a map of their surface and edges were calculated. The magnets engineers used this data to extrapolate the field strength and produce 3D distributions used by physicists in their reconstruction algorithm.</a:t>
            </a:r>
          </a:p>
        </p:txBody>
      </p:sp>
      <p:sp>
        <p:nvSpPr>
          <p:cNvPr id="103" name="Freeform 3">
            <a:extLst>
              <a:ext uri="{FF2B5EF4-FFF2-40B4-BE49-F238E27FC236}">
                <a16:creationId xmlns:a16="http://schemas.microsoft.com/office/drawing/2014/main" id="{DB67FD68-CC3E-E649-BF64-87B2E84EA9D4}"/>
              </a:ext>
            </a:extLst>
          </p:cNvPr>
          <p:cNvSpPr/>
          <p:nvPr/>
        </p:nvSpPr>
        <p:spPr>
          <a:xfrm>
            <a:off x="135433" y="25607801"/>
            <a:ext cx="29943995" cy="64119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panose="02000503020000020003" pitchFamily="2" charset="0"/>
              </a:rPr>
              <a:t>How the Hall-B Torus Magnet was built with sub-</a:t>
            </a:r>
            <a:r>
              <a:rPr lang="en-US" sz="3600" b="1" dirty="0" err="1">
                <a:latin typeface="Avenir" panose="02000503020000020003" pitchFamily="2" charset="0"/>
              </a:rPr>
              <a:t>millimiter</a:t>
            </a:r>
            <a:r>
              <a:rPr lang="en-US" sz="3600" b="1" dirty="0">
                <a:latin typeface="Avenir" panose="02000503020000020003" pitchFamily="2" charset="0"/>
              </a:rPr>
              <a:t> tolerances</a:t>
            </a:r>
          </a:p>
        </p:txBody>
      </p:sp>
      <p:sp>
        <p:nvSpPr>
          <p:cNvPr id="74" name="Rectangle 73">
            <a:extLst>
              <a:ext uri="{FF2B5EF4-FFF2-40B4-BE49-F238E27FC236}">
                <a16:creationId xmlns:a16="http://schemas.microsoft.com/office/drawing/2014/main" id="{9574DDF6-E7D1-E24D-AE9F-DD2D50B665E6}"/>
              </a:ext>
            </a:extLst>
          </p:cNvPr>
          <p:cNvSpPr/>
          <p:nvPr/>
        </p:nvSpPr>
        <p:spPr>
          <a:xfrm>
            <a:off x="81830" y="32299675"/>
            <a:ext cx="20985839" cy="923330"/>
          </a:xfrm>
          <a:prstGeom prst="rect">
            <a:avLst/>
          </a:prstGeom>
          <a:ln>
            <a:solidFill>
              <a:schemeClr val="tx1"/>
            </a:solidFill>
          </a:ln>
        </p:spPr>
        <p:txBody>
          <a:bodyPr wrap="square">
            <a:spAutoFit/>
          </a:bodyPr>
          <a:lstStyle/>
          <a:p>
            <a:pPr algn="just"/>
            <a:r>
              <a:rPr lang="en-US" dirty="0">
                <a:latin typeface="Avenir" panose="02000503020000020003" pitchFamily="2" charset="0"/>
              </a:rPr>
              <a:t>The Hall-B Torus magnet consists of thousands of individual parts. Knowing the positions of the individual components is crucial to calculate the magnetic field in its final position: that is how we measure the particles momentum.</a:t>
            </a:r>
          </a:p>
          <a:p>
            <a:pPr algn="just"/>
            <a:r>
              <a:rPr lang="en-US" dirty="0">
                <a:latin typeface="Avenir" panose="02000503020000020003" pitchFamily="2" charset="0"/>
              </a:rPr>
              <a:t>Left: each magnet coil has 117 winding. Right: a full completed coil being fiducialized by the metrology group.</a:t>
            </a:r>
          </a:p>
        </p:txBody>
      </p:sp>
      <p:sp>
        <p:nvSpPr>
          <p:cNvPr id="77" name="Rectangle 76">
            <a:extLst>
              <a:ext uri="{FF2B5EF4-FFF2-40B4-BE49-F238E27FC236}">
                <a16:creationId xmlns:a16="http://schemas.microsoft.com/office/drawing/2014/main" id="{67F07872-B9ED-024C-8952-E56EFD25B849}"/>
              </a:ext>
            </a:extLst>
          </p:cNvPr>
          <p:cNvSpPr/>
          <p:nvPr/>
        </p:nvSpPr>
        <p:spPr>
          <a:xfrm>
            <a:off x="81830" y="41753043"/>
            <a:ext cx="6950039" cy="923330"/>
          </a:xfrm>
          <a:prstGeom prst="rect">
            <a:avLst/>
          </a:prstGeom>
          <a:ln>
            <a:solidFill>
              <a:schemeClr val="tx1"/>
            </a:solidFill>
          </a:ln>
        </p:spPr>
        <p:txBody>
          <a:bodyPr wrap="square">
            <a:spAutoFit/>
          </a:bodyPr>
          <a:lstStyle/>
          <a:p>
            <a:pPr algn="just"/>
            <a:r>
              <a:rPr lang="en-US" dirty="0">
                <a:latin typeface="Avenir" panose="02000503020000020003" pitchFamily="2" charset="0"/>
              </a:rPr>
              <a:t>Next, the coils were shipped to JLab and installed in to the coil containment case and vacuum jacket. Each of these steps required further surveys to tie one step to the other. </a:t>
            </a:r>
          </a:p>
        </p:txBody>
      </p:sp>
      <p:sp>
        <p:nvSpPr>
          <p:cNvPr id="79" name="TextBox 78"/>
          <p:cNvSpPr txBox="1"/>
          <p:nvPr/>
        </p:nvSpPr>
        <p:spPr>
          <a:xfrm>
            <a:off x="16579850" y="33896300"/>
            <a:ext cx="1595651" cy="408623"/>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panose="02000503020000020003" pitchFamily="2" charset="0"/>
              </a:rPr>
              <a:t>Central Hub</a:t>
            </a:r>
          </a:p>
        </p:txBody>
      </p:sp>
      <p:cxnSp>
        <p:nvCxnSpPr>
          <p:cNvPr id="9" name="Straight Arrow Connector 8"/>
          <p:cNvCxnSpPr/>
          <p:nvPr/>
        </p:nvCxnSpPr>
        <p:spPr>
          <a:xfrm flipH="1">
            <a:off x="16046450" y="34304923"/>
            <a:ext cx="762000" cy="853021"/>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1093450" y="37708233"/>
            <a:ext cx="20170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panose="02000503020000020003" pitchFamily="2" charset="0"/>
              </a:rPr>
              <a:t>Coils inside the vacuum jackets</a:t>
            </a:r>
          </a:p>
        </p:txBody>
      </p:sp>
      <p:cxnSp>
        <p:nvCxnSpPr>
          <p:cNvPr id="86" name="Straight Arrow Connector 85"/>
          <p:cNvCxnSpPr/>
          <p:nvPr/>
        </p:nvCxnSpPr>
        <p:spPr>
          <a:xfrm>
            <a:off x="12998450" y="38225079"/>
            <a:ext cx="1185005" cy="267208"/>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2998450" y="36944300"/>
            <a:ext cx="376452" cy="717556"/>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22659051" y="38773100"/>
            <a:ext cx="2017025" cy="1021556"/>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panose="02000503020000020003" pitchFamily="2" charset="0"/>
              </a:rPr>
              <a:t>4 of the 6 coils installed – waiting for #5</a:t>
            </a:r>
          </a:p>
        </p:txBody>
      </p:sp>
      <p:sp>
        <p:nvSpPr>
          <p:cNvPr id="88" name="Rectangle 87">
            <a:extLst>
              <a:ext uri="{FF2B5EF4-FFF2-40B4-BE49-F238E27FC236}">
                <a16:creationId xmlns:a16="http://schemas.microsoft.com/office/drawing/2014/main" id="{4AAA158D-4E09-D448-9A91-2027B083134D}"/>
              </a:ext>
            </a:extLst>
          </p:cNvPr>
          <p:cNvSpPr/>
          <p:nvPr/>
        </p:nvSpPr>
        <p:spPr>
          <a:xfrm>
            <a:off x="22596599" y="24984398"/>
            <a:ext cx="7111045" cy="369332"/>
          </a:xfrm>
          <a:prstGeom prst="rect">
            <a:avLst/>
          </a:prstGeom>
          <a:ln>
            <a:solidFill>
              <a:schemeClr val="tx1"/>
            </a:solidFill>
          </a:ln>
        </p:spPr>
        <p:txBody>
          <a:bodyPr wrap="square">
            <a:spAutoFit/>
          </a:bodyPr>
          <a:lstStyle/>
          <a:p>
            <a:r>
              <a:rPr lang="en-US" dirty="0">
                <a:latin typeface="Avenir" panose="02000503020000020003" pitchFamily="2" charset="0"/>
              </a:rPr>
              <a:t>Sr. Metrology technician Steven Hardisty aligning the SVT/Hall B target</a:t>
            </a:r>
          </a:p>
        </p:txBody>
      </p:sp>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6814" y="29581650"/>
            <a:ext cx="2626211" cy="1798243"/>
          </a:xfrm>
          <a:prstGeom prst="rect">
            <a:avLst/>
          </a:prstGeom>
        </p:spPr>
      </p:pic>
      <p:sp>
        <p:nvSpPr>
          <p:cNvPr id="89" name="TextBox 88"/>
          <p:cNvSpPr txBox="1"/>
          <p:nvPr/>
        </p:nvSpPr>
        <p:spPr>
          <a:xfrm>
            <a:off x="3670116" y="30657044"/>
            <a:ext cx="20170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Avenir" panose="02000503020000020003" pitchFamily="2" charset="0"/>
              </a:rPr>
              <a:t>Blow up of points measured</a:t>
            </a:r>
          </a:p>
        </p:txBody>
      </p:sp>
      <p:cxnSp>
        <p:nvCxnSpPr>
          <p:cNvPr id="91" name="Straight Arrow Connector 90"/>
          <p:cNvCxnSpPr/>
          <p:nvPr/>
        </p:nvCxnSpPr>
        <p:spPr>
          <a:xfrm flipV="1">
            <a:off x="5637100" y="30657044"/>
            <a:ext cx="837754" cy="329463"/>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B23009A-EEF6-AF2A-0A2D-ABC9299C5070}"/>
              </a:ext>
            </a:extLst>
          </p:cNvPr>
          <p:cNvGrpSpPr/>
          <p:nvPr/>
        </p:nvGrpSpPr>
        <p:grpSpPr>
          <a:xfrm>
            <a:off x="171000" y="490103"/>
            <a:ext cx="4343401" cy="3578267"/>
            <a:chOff x="196851" y="57676"/>
            <a:chExt cx="4343401" cy="3578267"/>
          </a:xfrm>
        </p:grpSpPr>
        <p:pic>
          <p:nvPicPr>
            <p:cNvPr id="31" name="Picture 3">
              <a:extLst>
                <a:ext uri="{FF2B5EF4-FFF2-40B4-BE49-F238E27FC236}">
                  <a16:creationId xmlns:a16="http://schemas.microsoft.com/office/drawing/2014/main" id="{9421A0B6-0D18-D06C-EB39-098C65E1B6D7}"/>
                </a:ext>
              </a:extLst>
            </p:cNvPr>
            <p:cNvPicPr>
              <a:picLocks noChangeAspect="1" noChangeArrowheads="1"/>
            </p:cNvPicPr>
            <p:nvPr/>
          </p:nvPicPr>
          <p:blipFill rotWithShape="1">
            <a:blip r:embed="rId17"/>
            <a:srcRect l="1342" t="2985" r="1115" b="3989"/>
            <a:stretch/>
          </p:blipFill>
          <p:spPr bwMode="auto">
            <a:xfrm>
              <a:off x="196852" y="2349500"/>
              <a:ext cx="4343400" cy="1286443"/>
            </a:xfrm>
            <a:prstGeom prst="rect">
              <a:avLst/>
            </a:prstGeom>
            <a:noFill/>
          </p:spPr>
        </p:pic>
        <p:pic>
          <p:nvPicPr>
            <p:cNvPr id="36" name="Picture 35">
              <a:extLst>
                <a:ext uri="{FF2B5EF4-FFF2-40B4-BE49-F238E27FC236}">
                  <a16:creationId xmlns:a16="http://schemas.microsoft.com/office/drawing/2014/main" id="{211D2458-57A7-8350-0CF6-F991362CE5A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38" name="Picture 37" descr="A black and red text&#10;&#10;Description automatically generated">
            <a:extLst>
              <a:ext uri="{FF2B5EF4-FFF2-40B4-BE49-F238E27FC236}">
                <a16:creationId xmlns:a16="http://schemas.microsoft.com/office/drawing/2014/main" id="{FC075D35-797C-AA0B-CC44-A45F7E999FB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2470</TotalTime>
  <Words>939</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Kelly Tremblay</dc:creator>
  <cp:lastModifiedBy>Maurizio Ungaro</cp:lastModifiedBy>
  <cp:revision>240</cp:revision>
  <cp:lastPrinted>2018-05-08T17:46:28Z</cp:lastPrinted>
  <dcterms:created xsi:type="dcterms:W3CDTF">2006-08-16T00:00:00Z</dcterms:created>
  <dcterms:modified xsi:type="dcterms:W3CDTF">2024-05-22T14:13:48Z</dcterms:modified>
</cp:coreProperties>
</file>